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Bold" panose="02040503050201020203"/>
      <p:regular r:id="rId5"/>
    </p:embeddedFont>
    <p:embeddedFont>
      <p:font typeface="Bahij TheSansArabic Plain" panose="02040503050201020203"/>
      <p:regular r:id="rId6"/>
    </p:embeddedFont>
    <p:embeddedFont>
      <p:font typeface="Calibri" panose="020F0502020204030204" pitchFamily="34" charset="0"/>
      <p:regular r:id="rId7"/>
      <p:bold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p:scale>
          <a:sx n="89" d="100"/>
          <a:sy n="89" d="100"/>
        </p:scale>
        <p:origin x="-1506" y="238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 /><Relationship Id="rId3" Type="http://schemas.openxmlformats.org/officeDocument/2006/relationships/slide" Target="slides/slide2.xml" /><Relationship Id="rId7" Type="http://schemas.openxmlformats.org/officeDocument/2006/relationships/font" Target="fonts/font3.fntdata"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font" Target="fonts/font2.fntdata" /><Relationship Id="rId11" Type="http://schemas.openxmlformats.org/officeDocument/2006/relationships/theme" Target="theme/theme1.xml" /><Relationship Id="rId5" Type="http://schemas.openxmlformats.org/officeDocument/2006/relationships/font" Target="fonts/font1.fntdata" /><Relationship Id="rId10" Type="http://schemas.openxmlformats.org/officeDocument/2006/relationships/viewProps" Target="viewProps.xml" /><Relationship Id="rId4" Type="http://schemas.openxmlformats.org/officeDocument/2006/relationships/handoutMaster" Target="handoutMasters/handoutMaster1.xml" /><Relationship Id="rId9"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7/23/2023</a:t>
            </a:fld>
            <a:endParaRPr lang="en-US"/>
          </a:p>
        </p:txBody>
      </p:sp>
      <p:sp>
        <p:nvSpPr>
          <p:cNvPr id="4" name="Footer Placeholder 3">
            <a:extLst>
              <a:ext uri="{FF2B5EF4-FFF2-40B4-BE49-F238E27FC236}">
                <a16:creationId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 /><Relationship Id="rId7" Type="http://schemas.openxmlformats.org/officeDocument/2006/relationships/image" Target="../media/image6.sv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5.png" /><Relationship Id="rId5" Type="http://schemas.openxmlformats.org/officeDocument/2006/relationships/image" Target="../media/image4.svg" /><Relationship Id="rId4" Type="http://schemas.openxmlformats.org/officeDocument/2006/relationships/image" Target="../media/image3.png"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 /><Relationship Id="rId7" Type="http://schemas.openxmlformats.org/officeDocument/2006/relationships/image" Target="../media/image6.sv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5.png" /><Relationship Id="rId5" Type="http://schemas.openxmlformats.org/officeDocument/2006/relationships/image" Target="../media/image4.svg" /><Relationship Id="rId4" Type="http://schemas.openxmlformats.org/officeDocument/2006/relationships/image" Target="../media/image3.png"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Master's thesis summary entitled</a:t>
            </a:r>
          </a:p>
        </p:txBody>
      </p:sp>
      <p:sp>
        <p:nvSpPr>
          <p:cNvPr id="30" name="Text Placeholder 27">
            <a:extLst>
              <a:ext uri="{FF2B5EF4-FFF2-40B4-BE49-F238E27FC236}">
                <a16:creationId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id="{B284C31D-FB24-4AFA-AE6A-77A29A6180C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رسالة ماجستير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id="{B39845D8-473B-4A11-8F3F-9A0FF9B2DB8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7/23/2023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50.pn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D744AAE-CA0D-4F7D-AD02-1C59D49B608D}"/>
              </a:ext>
            </a:extLst>
          </p:cNvPr>
          <p:cNvSpPr>
            <a:spLocks noGrp="1"/>
          </p:cNvSpPr>
          <p:nvPr>
            <p:ph type="body" sz="quarter" idx="10"/>
          </p:nvPr>
        </p:nvSpPr>
        <p:spPr>
          <a:xfrm>
            <a:off x="549137" y="2425148"/>
            <a:ext cx="5600700" cy="661605"/>
          </a:xfrm>
        </p:spPr>
        <p:txBody>
          <a:bodyPr/>
          <a:lstStyle/>
          <a:p>
            <a:r>
              <a:rPr lang="ar-SY" sz="1800" b="1" dirty="0"/>
              <a:t>تطوير أداء المزدوجات الحرارية عن طريق تحسين الخطية وتعويض الوصلة الباردة</a:t>
            </a:r>
            <a:endParaRPr lang="en-US" sz="1800" dirty="0"/>
          </a:p>
        </p:txBody>
      </p:sp>
      <p:sp>
        <p:nvSpPr>
          <p:cNvPr id="8" name="Text Placeholder 7">
            <a:extLst>
              <a:ext uri="{FF2B5EF4-FFF2-40B4-BE49-F238E27FC236}">
                <a16:creationId xmlns:a16="http://schemas.microsoft.com/office/drawing/2014/main" id="{E62F10BC-81F5-48DA-BD00-41EDF679AF1F}"/>
              </a:ext>
            </a:extLst>
          </p:cNvPr>
          <p:cNvSpPr>
            <a:spLocks noGrp="1"/>
          </p:cNvSpPr>
          <p:nvPr>
            <p:ph type="body" sz="quarter" idx="12"/>
          </p:nvPr>
        </p:nvSpPr>
        <p:spPr/>
        <p:txBody>
          <a:bodyPr/>
          <a:lstStyle/>
          <a:p>
            <a:r>
              <a:rPr lang="ar-SA" dirty="0"/>
              <a:t>م. حيدر رضوان</a:t>
            </a:r>
            <a:endParaRPr lang="en-US" dirty="0"/>
          </a:p>
        </p:txBody>
      </p:sp>
      <p:sp>
        <p:nvSpPr>
          <p:cNvPr id="9" name="Text Placeholder 8">
            <a:extLst>
              <a:ext uri="{FF2B5EF4-FFF2-40B4-BE49-F238E27FC236}">
                <a16:creationId xmlns:a16="http://schemas.microsoft.com/office/drawing/2014/main" id="{89EA46EF-14FC-4A32-BDDF-182621F90A35}"/>
              </a:ext>
            </a:extLst>
          </p:cNvPr>
          <p:cNvSpPr>
            <a:spLocks noGrp="1"/>
          </p:cNvSpPr>
          <p:nvPr>
            <p:ph type="body" sz="quarter" idx="18"/>
          </p:nvPr>
        </p:nvSpPr>
        <p:spPr/>
        <p:txBody>
          <a:bodyPr/>
          <a:lstStyle/>
          <a:p>
            <a:r>
              <a:rPr lang="ar-SA" b="1" dirty="0"/>
              <a:t>أ.د.م  عبد الرزاق البدوية</a:t>
            </a:r>
            <a:endParaRPr lang="en-US" dirty="0"/>
          </a:p>
          <a:p>
            <a:endParaRPr lang="en-US" dirty="0"/>
          </a:p>
        </p:txBody>
      </p:sp>
      <p:sp>
        <p:nvSpPr>
          <p:cNvPr id="10" name="Text Placeholder 9">
            <a:extLst>
              <a:ext uri="{FF2B5EF4-FFF2-40B4-BE49-F238E27FC236}">
                <a16:creationId xmlns:a16="http://schemas.microsoft.com/office/drawing/2014/main" id="{1F35C5AC-0A5D-46D7-A7DB-7D940786A7A0}"/>
              </a:ext>
            </a:extLst>
          </p:cNvPr>
          <p:cNvSpPr>
            <a:spLocks noGrp="1"/>
          </p:cNvSpPr>
          <p:nvPr>
            <p:ph type="body" sz="quarter" idx="20"/>
          </p:nvPr>
        </p:nvSpPr>
        <p:spPr/>
        <p:txBody>
          <a:bodyPr/>
          <a:lstStyle/>
          <a:p>
            <a:r>
              <a:rPr lang="en-US" dirty="0"/>
              <a:t> </a:t>
            </a:r>
            <a:r>
              <a:rPr lang="ar-SA" b="1" dirty="0"/>
              <a:t>أ.د.م عبد الكريم السالم</a:t>
            </a:r>
            <a:endParaRPr lang="en-US" b="1" dirty="0"/>
          </a:p>
          <a:p>
            <a:endParaRPr lang="en-US" dirty="0"/>
          </a:p>
        </p:txBody>
      </p:sp>
      <p:sp>
        <p:nvSpPr>
          <p:cNvPr id="11" name="Text Placeholder 10">
            <a:extLst>
              <a:ext uri="{FF2B5EF4-FFF2-40B4-BE49-F238E27FC236}">
                <a16:creationId xmlns:a16="http://schemas.microsoft.com/office/drawing/2014/main" id="{4849D4E3-0ACF-407F-B436-AC742B20DCFF}"/>
              </a:ext>
            </a:extLst>
          </p:cNvPr>
          <p:cNvSpPr>
            <a:spLocks noGrp="1"/>
          </p:cNvSpPr>
          <p:nvPr>
            <p:ph type="body" sz="quarter" idx="22"/>
          </p:nvPr>
        </p:nvSpPr>
        <p:spPr/>
        <p:txBody>
          <a:bodyPr/>
          <a:lstStyle/>
          <a:p>
            <a:r>
              <a:rPr lang="ar-SA" dirty="0"/>
              <a:t>قسم هندسة الإلكترونيات والاتصالات</a:t>
            </a:r>
            <a:endParaRPr lang="en-US" dirty="0"/>
          </a:p>
        </p:txBody>
      </p:sp>
      <p:sp>
        <p:nvSpPr>
          <p:cNvPr id="12" name="Text Placeholder 11">
            <a:extLst>
              <a:ext uri="{FF2B5EF4-FFF2-40B4-BE49-F238E27FC236}">
                <a16:creationId xmlns:a16="http://schemas.microsoft.com/office/drawing/2014/main" id="{5D55014D-32ED-4B07-8EFB-7915D8D91CBC}"/>
              </a:ext>
            </a:extLst>
          </p:cNvPr>
          <p:cNvSpPr>
            <a:spLocks noGrp="1"/>
          </p:cNvSpPr>
          <p:nvPr>
            <p:ph type="body" sz="quarter" idx="23"/>
          </p:nvPr>
        </p:nvSpPr>
        <p:spPr/>
        <p:txBody>
          <a:bodyPr/>
          <a:lstStyle/>
          <a:p>
            <a:r>
              <a:rPr lang="ar-SA" dirty="0"/>
              <a:t>إلكترونيات تطبيقية</a:t>
            </a:r>
            <a:endParaRPr lang="en-US" dirty="0"/>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F26A252-9E66-419F-95CD-78B429CA7294}"/>
                  </a:ext>
                </a:extLst>
              </p:cNvPr>
              <p:cNvSpPr>
                <a:spLocks noGrp="1"/>
              </p:cNvSpPr>
              <p:nvPr>
                <p:ph type="body" sz="quarter" idx="29"/>
              </p:nvPr>
            </p:nvSpPr>
            <p:spPr>
              <a:xfrm>
                <a:off x="553665" y="6351448"/>
                <a:ext cx="5840412" cy="3115281"/>
              </a:xfrm>
            </p:spPr>
            <p:txBody>
              <a:bodyPr>
                <a:normAutofit fontScale="40000" lnSpcReduction="20000"/>
              </a:bodyPr>
              <a:lstStyle/>
              <a:p>
                <a:r>
                  <a:rPr lang="ar-SA" sz="2800" dirty="0">
                    <a:cs typeface="+mn-cs"/>
                  </a:rPr>
                  <a:t>تستخدم المزدوجات الحرارية على نطاق واسع كحسّاسات لدرجة الحرارة في الإعدادات الصناعية وكذلك المخبرية نظراً لتكلفتها المنخفضة وسهولة استخدامها واستقرارها على نطاق واسع من درجات الحرارة، مع ذلك تنشأ القيود والتحديّات في شكل تعويض الوصلة الباردة واللاخطية للقوة الدافعة الكهروحرارية للمزدوجة الحرارية ودرجة الحرارة .يقترح هذا البحث دارة تكييف إشارة  المزدوجة الحرارية بالاعتماد على دارة </a:t>
                </a:r>
                <a:r>
                  <a:rPr lang="en-US" sz="2800" dirty="0">
                    <a:cs typeface="+mn-cs"/>
                  </a:rPr>
                  <a:t> MAX6675</a:t>
                </a:r>
                <a:r>
                  <a:rPr lang="ar-SA" sz="2800" dirty="0">
                    <a:cs typeface="+mn-cs"/>
                  </a:rPr>
                  <a:t>التي تؤدي المهمة المزدوجة لتحسين الخطية وتعويض الوصلة الباردة. يتم تحسين الخطية باستخدام الدارة المتكاملة  </a:t>
                </a:r>
                <a:r>
                  <a:rPr lang="en-US" sz="2800" dirty="0">
                    <a:cs typeface="+mn-cs"/>
                  </a:rPr>
                  <a:t>IC MAX6675</a:t>
                </a:r>
                <a:r>
                  <a:rPr lang="ar-SA" sz="2800" dirty="0">
                    <a:cs typeface="+mn-cs"/>
                  </a:rPr>
                  <a:t> ، وتعويض الوصلة الباردة باستخدام ثنائي  حراري لمحاكاة الجهد الناتج عن المزدوجة الحرارية في درجات حرارة مختلفة عن </a:t>
                </a:r>
                <a:r>
                  <a:rPr lang="en-US" sz="2800" dirty="0">
                    <a:cs typeface="+mn-cs"/>
                  </a:rPr>
                  <a:t>0</a:t>
                </a:r>
                <a14:m>
                  <m:oMath xmlns:m="http://schemas.openxmlformats.org/officeDocument/2006/math">
                    <m:r>
                      <a:rPr lang="ar-SA" sz="2800">
                        <a:latin typeface="Cambria Math" panose="02040503050406030204" pitchFamily="18" charset="0"/>
                        <a:cs typeface="+mn-cs"/>
                      </a:rPr>
                      <m:t>℃</m:t>
                    </m:r>
                  </m:oMath>
                </a14:m>
                <a:r>
                  <a:rPr lang="ar-SA" sz="2800" dirty="0">
                    <a:cs typeface="+mn-cs"/>
                  </a:rPr>
                  <a:t>.</a:t>
                </a:r>
              </a:p>
              <a:p>
                <a:r>
                  <a:rPr lang="ar-SA" sz="2800" dirty="0">
                    <a:cs typeface="+mn-cs"/>
                  </a:rPr>
                  <a:t> أجريت عملية المحاكاة باستخدام برنامج محاكاة الدارة /</a:t>
                </a:r>
                <a:r>
                  <a:rPr lang="en-US" sz="2800" dirty="0">
                    <a:cs typeface="+mn-cs"/>
                  </a:rPr>
                  <a:t>Matlab</a:t>
                </a:r>
                <a:r>
                  <a:rPr lang="ar-SA" sz="2800" dirty="0">
                    <a:cs typeface="+mn-cs"/>
                  </a:rPr>
                  <a:t>/ . </a:t>
                </a:r>
                <a:endParaRPr lang="en-US" sz="2800" dirty="0">
                  <a:cs typeface="+mn-cs"/>
                </a:endParaRPr>
              </a:p>
              <a:p>
                <a:r>
                  <a:rPr lang="ar-SA" sz="2800" dirty="0">
                    <a:cs typeface="+mn-cs"/>
                  </a:rPr>
                  <a:t>اُعتمد في هذا البحث على المزدوجة الحرارية من النوع </a:t>
                </a:r>
                <a:r>
                  <a:rPr lang="en-US" sz="2800" dirty="0">
                    <a:cs typeface="+mn-cs"/>
                  </a:rPr>
                  <a:t>K }</a:t>
                </a:r>
                <a:r>
                  <a:rPr lang="ar-SA" sz="2800" dirty="0">
                    <a:cs typeface="+mn-cs"/>
                  </a:rPr>
                  <a:t>مكوَن من (نيكل-كروم ) و(نيكل-ألمنيوم ) </a:t>
                </a:r>
                <a:r>
                  <a:rPr lang="en-US" sz="2800" dirty="0">
                    <a:cs typeface="+mn-cs"/>
                  </a:rPr>
                  <a:t>{</a:t>
                </a:r>
                <a:r>
                  <a:rPr lang="ar-SA" sz="2800" dirty="0">
                    <a:cs typeface="+mn-cs"/>
                  </a:rPr>
                  <a:t>. وضمن مجال درجة حرارة (</a:t>
                </a:r>
                <a:r>
                  <a:rPr lang="en-US" sz="2800" dirty="0">
                    <a:cs typeface="+mn-cs"/>
                  </a:rPr>
                  <a:t>0-750</a:t>
                </a:r>
                <a14:m>
                  <m:oMath xmlns:m="http://schemas.openxmlformats.org/officeDocument/2006/math">
                    <m:r>
                      <a:rPr lang="ar-SA" sz="2800">
                        <a:latin typeface="Cambria Math" panose="02040503050406030204" pitchFamily="18" charset="0"/>
                        <a:cs typeface="+mn-cs"/>
                      </a:rPr>
                      <m:t>℃</m:t>
                    </m:r>
                  </m:oMath>
                </a14:m>
                <a:r>
                  <a:rPr lang="ar-SA" sz="2800" dirty="0">
                    <a:cs typeface="+mn-cs"/>
                  </a:rPr>
                  <a:t>).</a:t>
                </a:r>
              </a:p>
              <a:p>
                <a:r>
                  <a:rPr lang="ar-SA" sz="2800" dirty="0">
                    <a:cs typeface="+mn-cs"/>
                  </a:rPr>
                  <a:t>وأظهرت النتائج باستخدام برمجية </a:t>
                </a:r>
                <a:r>
                  <a:rPr lang="en-US" sz="2800" dirty="0">
                    <a:cs typeface="+mn-cs"/>
                  </a:rPr>
                  <a:t>Matlab</a:t>
                </a:r>
                <a:r>
                  <a:rPr lang="ar-SA" sz="2800" dirty="0">
                    <a:cs typeface="+mn-cs"/>
                  </a:rPr>
                  <a:t> تحسناً واضحاً في الخطية والدقة، إذ بلغت قيمة الخطأ النسبي والانحراف عن الخطية  في أسوأ حالة (</a:t>
                </a:r>
                <a:r>
                  <a:rPr lang="en-US" sz="2800" dirty="0">
                    <a:cs typeface="+mn-cs"/>
                  </a:rPr>
                  <a:t>0.33%</a:t>
                </a:r>
                <a:r>
                  <a:rPr lang="ar-SA" sz="2800" dirty="0">
                    <a:cs typeface="+mn-cs"/>
                  </a:rPr>
                  <a:t>) .</a:t>
                </a:r>
              </a:p>
              <a:p>
                <a:r>
                  <a:rPr lang="ar-SA" sz="2800" b="1" dirty="0">
                    <a:cs typeface="+mn-cs"/>
                  </a:rPr>
                  <a:t>الكلمات المفتاحية:</a:t>
                </a:r>
                <a:endParaRPr lang="en-US" sz="2800" dirty="0">
                  <a:cs typeface="+mn-cs"/>
                </a:endParaRPr>
              </a:p>
              <a:p>
                <a:r>
                  <a:rPr lang="ar-SA" sz="2800" b="1" dirty="0">
                    <a:cs typeface="+mn-cs"/>
                  </a:rPr>
                  <a:t> </a:t>
                </a:r>
                <a:r>
                  <a:rPr lang="ar-SA" sz="2800" dirty="0">
                    <a:cs typeface="+mn-cs"/>
                  </a:rPr>
                  <a:t>المزدوجات الحرارية، حسّاسات درجة حرارة، تعويض الوصلة الباردة، دارة متكاملة </a:t>
                </a:r>
                <a:r>
                  <a:rPr lang="en-US" sz="2800" dirty="0">
                    <a:cs typeface="+mn-cs"/>
                  </a:rPr>
                  <a:t>MAX6675</a:t>
                </a:r>
                <a:r>
                  <a:rPr lang="ar-SA" sz="2800" dirty="0">
                    <a:cs typeface="+mn-cs"/>
                  </a:rPr>
                  <a:t>، الخطية، ثنائي حراري.</a:t>
                </a:r>
                <a:endParaRPr lang="en-US" sz="2800" dirty="0">
                  <a:cs typeface="+mn-cs"/>
                </a:endParaRPr>
              </a:p>
              <a:p>
                <a:endParaRPr lang="ar-SA" sz="1400" dirty="0"/>
              </a:p>
              <a:p>
                <a:endParaRPr lang="en-US" sz="1600" dirty="0"/>
              </a:p>
              <a:p>
                <a:endParaRPr lang="en-US" dirty="0"/>
              </a:p>
            </p:txBody>
          </p:sp>
        </mc:Choice>
        <mc:Fallback xmlns="">
          <p:sp>
            <p:nvSpPr>
              <p:cNvPr id="13" name="Text Placeholder 12">
                <a:extLst>
                  <a:ext uri="{FF2B5EF4-FFF2-40B4-BE49-F238E27FC236}">
                    <a16:creationId xmlns:a16="http://schemas.microsoft.com/office/drawing/2014/main" xmlns="" id="{8F26A252-9E66-419F-95CD-78B429CA7294}"/>
                  </a:ext>
                </a:extLst>
              </p:cNvPr>
              <p:cNvSpPr>
                <a:spLocks noGrp="1" noRot="1" noChangeAspect="1" noMove="1" noResize="1" noEditPoints="1" noAdjustHandles="1" noChangeArrowheads="1" noChangeShapeType="1" noTextEdit="1"/>
              </p:cNvSpPr>
              <p:nvPr>
                <p:ph type="body" sz="quarter" idx="29"/>
              </p:nvPr>
            </p:nvSpPr>
            <p:spPr>
              <a:xfrm>
                <a:off x="553665" y="6351448"/>
                <a:ext cx="5840412" cy="3115281"/>
              </a:xfrm>
              <a:blipFill rotWithShape="1">
                <a:blip r:embed="rId2"/>
                <a:stretch>
                  <a:fillRect l="-418" b="-1370"/>
                </a:stretch>
              </a:blipFill>
            </p:spPr>
            <p:txBody>
              <a:bodyPr/>
              <a:lstStyle/>
              <a:p>
                <a:r>
                  <a:rPr lang="ar-SA">
                    <a:noFill/>
                  </a:rPr>
                  <a:t> </a:t>
                </a:r>
              </a:p>
            </p:txBody>
          </p:sp>
        </mc:Fallback>
      </mc:AlternateContent>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0BD67F-EDD6-46F0-B53B-E9235C47CAE7}"/>
              </a:ext>
            </a:extLst>
          </p:cNvPr>
          <p:cNvSpPr>
            <a:spLocks noGrp="1"/>
          </p:cNvSpPr>
          <p:nvPr>
            <p:ph type="body" sz="quarter" idx="11"/>
          </p:nvPr>
        </p:nvSpPr>
        <p:spPr>
          <a:xfrm>
            <a:off x="542589" y="2388198"/>
            <a:ext cx="5600700" cy="677732"/>
          </a:xfrm>
        </p:spPr>
        <p:txBody>
          <a:bodyPr>
            <a:normAutofit fontScale="47500" lnSpcReduction="20000"/>
          </a:bodyPr>
          <a:lstStyle/>
          <a:p>
            <a:r>
              <a:rPr lang="en-US" sz="3400" b="1" dirty="0"/>
              <a:t>Developing the Thermocouples Performance by Enhancing</a:t>
            </a:r>
          </a:p>
          <a:p>
            <a:r>
              <a:rPr lang="en-US" sz="3400" b="1" dirty="0"/>
              <a:t> the Linearity and Cold Junction Compensation</a:t>
            </a:r>
            <a:endParaRPr lang="en-US" sz="3400" dirty="0"/>
          </a:p>
          <a:p>
            <a:endParaRPr lang="en-US" sz="1600" dirty="0"/>
          </a:p>
        </p:txBody>
      </p:sp>
      <p:sp>
        <p:nvSpPr>
          <p:cNvPr id="8" name="Text Placeholder 7">
            <a:extLst>
              <a:ext uri="{FF2B5EF4-FFF2-40B4-BE49-F238E27FC236}">
                <a16:creationId xmlns:a16="http://schemas.microsoft.com/office/drawing/2014/main" id="{B4A9F9FB-C61B-42A7-B4AD-149B9865EF8B}"/>
              </a:ext>
            </a:extLst>
          </p:cNvPr>
          <p:cNvSpPr>
            <a:spLocks noGrp="1"/>
          </p:cNvSpPr>
          <p:nvPr>
            <p:ph type="body" sz="quarter" idx="13"/>
          </p:nvPr>
        </p:nvSpPr>
        <p:spPr/>
        <p:txBody>
          <a:bodyPr/>
          <a:lstStyle/>
          <a:p>
            <a:r>
              <a:rPr lang="en-US" dirty="0"/>
              <a:t>Eng. Hider Redwan</a:t>
            </a:r>
          </a:p>
        </p:txBody>
      </p:sp>
      <p:sp>
        <p:nvSpPr>
          <p:cNvPr id="9" name="Text Placeholder 8">
            <a:extLst>
              <a:ext uri="{FF2B5EF4-FFF2-40B4-BE49-F238E27FC236}">
                <a16:creationId xmlns:a16="http://schemas.microsoft.com/office/drawing/2014/main" id="{A0A635AE-0264-498F-A25F-4C63E698370D}"/>
              </a:ext>
            </a:extLst>
          </p:cNvPr>
          <p:cNvSpPr>
            <a:spLocks noGrp="1"/>
          </p:cNvSpPr>
          <p:nvPr>
            <p:ph type="body" sz="quarter" idx="19"/>
          </p:nvPr>
        </p:nvSpPr>
        <p:spPr>
          <a:xfrm>
            <a:off x="3915783" y="4227754"/>
            <a:ext cx="2624865" cy="250021"/>
          </a:xfrm>
        </p:spPr>
        <p:txBody>
          <a:bodyPr/>
          <a:lstStyle/>
          <a:p>
            <a:r>
              <a:rPr lang="en-US" b="1" dirty="0"/>
              <a:t>Prof. Abd.Alrazzak</a:t>
            </a:r>
            <a:r>
              <a:rPr lang="en-US" dirty="0"/>
              <a:t> </a:t>
            </a:r>
            <a:r>
              <a:rPr lang="en-US" b="1" dirty="0"/>
              <a:t>Albadawia </a:t>
            </a:r>
            <a:endParaRPr lang="en-US" dirty="0"/>
          </a:p>
          <a:p>
            <a:endParaRPr lang="en-US" dirty="0"/>
          </a:p>
        </p:txBody>
      </p:sp>
      <p:sp>
        <p:nvSpPr>
          <p:cNvPr id="10" name="Text Placeholder 9">
            <a:extLst>
              <a:ext uri="{FF2B5EF4-FFF2-40B4-BE49-F238E27FC236}">
                <a16:creationId xmlns:a16="http://schemas.microsoft.com/office/drawing/2014/main" id="{195478EF-0C4B-46B3-A214-90A04C653CA5}"/>
              </a:ext>
            </a:extLst>
          </p:cNvPr>
          <p:cNvSpPr>
            <a:spLocks noGrp="1"/>
          </p:cNvSpPr>
          <p:nvPr>
            <p:ph type="body" sz="quarter" idx="21"/>
          </p:nvPr>
        </p:nvSpPr>
        <p:spPr/>
        <p:txBody>
          <a:bodyPr/>
          <a:lstStyle/>
          <a:p>
            <a:r>
              <a:rPr lang="en-US" b="1" dirty="0"/>
              <a:t>Prof. Abdualkarim Assalem</a:t>
            </a:r>
            <a:endParaRPr lang="en-US" dirty="0"/>
          </a:p>
          <a:p>
            <a:endParaRPr lang="en-US" dirty="0"/>
          </a:p>
        </p:txBody>
      </p:sp>
      <p:sp>
        <p:nvSpPr>
          <p:cNvPr id="11" name="Text Placeholder 10">
            <a:extLst>
              <a:ext uri="{FF2B5EF4-FFF2-40B4-BE49-F238E27FC236}">
                <a16:creationId xmlns:a16="http://schemas.microsoft.com/office/drawing/2014/main" id="{02EB3EE1-20B6-4BB3-B855-4123E6C6D919}"/>
              </a:ext>
            </a:extLst>
          </p:cNvPr>
          <p:cNvSpPr>
            <a:spLocks noGrp="1"/>
          </p:cNvSpPr>
          <p:nvPr>
            <p:ph type="body" sz="quarter" idx="22"/>
          </p:nvPr>
        </p:nvSpPr>
        <p:spPr/>
        <p:txBody>
          <a:bodyPr/>
          <a:lstStyle/>
          <a:p>
            <a:r>
              <a:rPr lang="en-US" b="1" dirty="0"/>
              <a:t>Electronics and Communication Engineering</a:t>
            </a:r>
            <a:endParaRPr lang="en-US" dirty="0"/>
          </a:p>
          <a:p>
            <a:endParaRPr lang="en-US" dirty="0"/>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3CD07CDB-9454-41F8-9AE6-DE86120161F4}"/>
                  </a:ext>
                </a:extLst>
              </p:cNvPr>
              <p:cNvSpPr>
                <a:spLocks noGrp="1"/>
              </p:cNvSpPr>
              <p:nvPr>
                <p:ph type="body" sz="quarter" idx="30"/>
              </p:nvPr>
            </p:nvSpPr>
            <p:spPr/>
            <p:txBody>
              <a:bodyPr>
                <a:normAutofit fontScale="62500" lnSpcReduction="20000"/>
              </a:bodyPr>
              <a:lstStyle/>
              <a:p>
                <a:r>
                  <a:rPr lang="en-US" sz="1600" b="1" dirty="0"/>
                  <a:t>Thermocouples are widely used as temperature sensors in industrial as well as laboratory setting due to their low cost, ease of use, and stability over a wide temperature range. However limitations and challenges arise in the form of cold junction compensation and nonlinearity of the thermocouple's electromotive force (Emf) and temperature.</a:t>
                </a:r>
              </a:p>
              <a:p>
                <a:r>
                  <a:rPr lang="en-US" sz="1600" b="1" dirty="0"/>
                  <a:t>This research proposes a thermocouple signal conditioning circuit based on the MAX6675 circuit that performs the dual task of improving linearity and cold junction compensation.</a:t>
                </a:r>
              </a:p>
              <a:p>
                <a:r>
                  <a:rPr lang="en-US" sz="1600" b="1" dirty="0"/>
                  <a:t>Linearity is improved using the IC MAX6675, and cold junction compensation is performed using a thermal diode to simulate the voltage generated by the thermocouple at temperatures other than 0 </a:t>
                </a:r>
                <a14:m>
                  <m:oMath xmlns:m="http://schemas.openxmlformats.org/officeDocument/2006/math">
                    <m:r>
                      <a:rPr lang="en-US" sz="1600" b="1" i="1">
                        <a:latin typeface="Cambria Math" panose="02040503050406030204" pitchFamily="18" charset="0"/>
                      </a:rPr>
                      <m:t>℃.</m:t>
                    </m:r>
                  </m:oMath>
                </a14:m>
                <a:endParaRPr lang="en-US" sz="1600" b="1" dirty="0"/>
              </a:p>
              <a:p>
                <a:r>
                  <a:rPr lang="en-US" sz="1600" b="1" dirty="0"/>
                  <a:t>The simulation process was carried out using MATLAB circuit simulation software.</a:t>
                </a:r>
              </a:p>
              <a:p>
                <a:r>
                  <a:rPr lang="en-US" sz="1600" b="1" dirty="0"/>
                  <a:t>In this research, a thermocouple of type K { consisting of(nickel-chromium)+ and (nickel- aluminum)-} has been worked on within a temperature range of (0-750 </a:t>
                </a:r>
                <a14:m>
                  <m:oMath xmlns:m="http://schemas.openxmlformats.org/officeDocument/2006/math">
                    <m:r>
                      <a:rPr lang="en-US" sz="1600" b="1" i="1">
                        <a:latin typeface="Cambria Math" panose="02040503050406030204" pitchFamily="18" charset="0"/>
                      </a:rPr>
                      <m:t>℃</m:t>
                    </m:r>
                  </m:oMath>
                </a14:m>
                <a:r>
                  <a:rPr lang="en-US" sz="1600" b="1" dirty="0"/>
                  <a:t>).</a:t>
                </a:r>
              </a:p>
              <a:p>
                <a:r>
                  <a:rPr lang="en-US" sz="1600" b="1" dirty="0"/>
                  <a:t>The results using MATLAB software showed a clear improvement in linearity and accuracy. The value of relative error and deviation from linearity in the worst case was (0.33%).</a:t>
                </a:r>
              </a:p>
              <a:p>
                <a:r>
                  <a:rPr lang="en-US" sz="1600" b="1" dirty="0"/>
                  <a:t>Keywords:</a:t>
                </a:r>
              </a:p>
              <a:p>
                <a:r>
                  <a:rPr lang="en-US" sz="1600" b="1" dirty="0"/>
                  <a:t>Thermocouples, Temperature sensors, Cold junction compensation, IC MAX6675, Linearity, Thermal diode.</a:t>
                </a:r>
              </a:p>
              <a:p>
                <a:endParaRPr lang="en-US" dirty="0"/>
              </a:p>
            </p:txBody>
          </p:sp>
        </mc:Choice>
        <mc:Fallback xmlns="">
          <p:sp>
            <p:nvSpPr>
              <p:cNvPr id="12" name="Text Placeholder 11">
                <a:extLst>
                  <a:ext uri="{FF2B5EF4-FFF2-40B4-BE49-F238E27FC236}">
                    <a16:creationId xmlns:a16="http://schemas.microsoft.com/office/drawing/2014/main" xmlns="" id="{3CD07CDB-9454-41F8-9AE6-DE86120161F4}"/>
                  </a:ext>
                </a:extLst>
              </p:cNvPr>
              <p:cNvSpPr>
                <a:spLocks noGrp="1" noRot="1" noChangeAspect="1" noMove="1" noResize="1" noEditPoints="1" noAdjustHandles="1" noChangeArrowheads="1" noChangeShapeType="1" noTextEdit="1"/>
              </p:cNvSpPr>
              <p:nvPr>
                <p:ph type="body" sz="quarter" idx="30"/>
              </p:nvPr>
            </p:nvSpPr>
            <p:spPr>
              <a:blipFill rotWithShape="1">
                <a:blip r:embed="rId2"/>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456</Words>
  <Application>Microsoft Office PowerPoint</Application>
  <PresentationFormat>A4 Paper (210x297 mm)‎</PresentationFormat>
  <Paragraphs>27</Paragraphs>
  <Slides>2</Slides>
  <Notes>0</Notes>
  <HiddenSlides>0</HiddenSlides>
  <MMClips>0</MMClips>
  <ScaleCrop>false</ScaleCrop>
  <HeadingPairs>
    <vt:vector size="4" baseType="variant">
      <vt:variant>
        <vt:lpstr>نسق</vt:lpstr>
      </vt:variant>
      <vt:variant>
        <vt:i4>1</vt:i4>
      </vt:variant>
      <vt:variant>
        <vt:lpstr>عناوين الشرائح</vt:lpstr>
      </vt:variant>
      <vt:variant>
        <vt:i4>2</vt:i4>
      </vt:variant>
    </vt:vector>
  </HeadingPairs>
  <TitlesOfParts>
    <vt:vector size="3" baseType="lpstr">
      <vt:lpstr>Office Theme</vt:lpstr>
      <vt:lpstr>عرض تقديمي في PowerPoint</vt:lpstr>
      <vt:lpstr>عرض تقديمي في PowerPoint</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hiderredwan7@gmail.com</cp:lastModifiedBy>
  <cp:revision>23</cp:revision>
  <dcterms:created xsi:type="dcterms:W3CDTF">2023-01-13T19:11:45Z</dcterms:created>
  <dcterms:modified xsi:type="dcterms:W3CDTF">2023-07-23T15:17:49Z</dcterms:modified>
</cp:coreProperties>
</file>